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93.xml" ContentType="application/vnd.openxmlformats-officedocument.presentationml.slide+xml"/>
  <Override PartName="/ppt/slides/slide18.xml" ContentType="application/vnd.openxmlformats-officedocument.presentationml.slide+xml"/>
  <Override PartName="/ppt/slides/slide92.xml" ContentType="application/vnd.openxmlformats-officedocument.presentationml.slide+xml"/>
  <Override PartName="/ppt/slides/slide17.xml" ContentType="application/vnd.openxmlformats-officedocument.presentationml.slide+xml"/>
  <Override PartName="/ppt/slides/slide91.xml" ContentType="application/vnd.openxmlformats-officedocument.presentationml.slide+xml"/>
  <Override PartName="/ppt/slides/slide16.xml" ContentType="application/vnd.openxmlformats-officedocument.presentationml.slide+xml"/>
  <Override PartName="/ppt/slides/slide90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69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89.xml.rels" ContentType="application/vnd.openxmlformats-package.relationships+xml"/>
  <Override PartName="/ppt/slides/_rels/slide88.xml.rels" ContentType="application/vnd.openxmlformats-package.relationships+xml"/>
  <Override PartName="/ppt/slides/_rels/slide87.xml.rels" ContentType="application/vnd.openxmlformats-package.relationships+xml"/>
  <Override PartName="/ppt/slides/_rels/slide78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79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80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90.xml.rels" ContentType="application/vnd.openxmlformats-package.relationships+xml"/>
  <Override PartName="/ppt/slides/_rels/slide19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84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1.xml.rels" ContentType="application/vnd.openxmlformats-package.relationships+xml"/>
  <Override PartName="/ppt/slides/_rels/slide23.xml.rels" ContentType="application/vnd.openxmlformats-package.relationships+xml"/>
  <Override PartName="/ppt/slides/_rels/slide85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82.xml.rels" ContentType="application/vnd.openxmlformats-package.relationships+xml"/>
  <Override PartName="/ppt/slides/_rels/slide24.xml.rels" ContentType="application/vnd.openxmlformats-package.relationships+xml"/>
  <Override PartName="/ppt/slides/_rels/slide86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91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92.xml.rels" ContentType="application/vnd.openxmlformats-package.relationships+xml"/>
  <Override PartName="/ppt/slides/_rels/slide34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93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79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8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69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311760" y="2867760"/>
            <a:ext cx="8520120" cy="5202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311760" y="2867760"/>
            <a:ext cx="8520120" cy="5202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311760" y="2867760"/>
            <a:ext cx="8520120" cy="5202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2867760"/>
            <a:ext cx="8520120" cy="5202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1D293619-290B-4838-993C-63BD22DDF8B4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0"/>
            <a:ext cx="9143640" cy="14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E15C2BFE-AC45-4EDC-8389-00E8C9E2E336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7C8DE709-BBF3-4757-9129-57B614755946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0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75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Unit_testing" TargetMode="External"/><Relationship Id="rId2" Type="http://schemas.openxmlformats.org/officeDocument/2006/relationships/hyperlink" Target="https://en.wikipedia.org/wiki/Software_regression" TargetMode="External"/><Relationship Id="rId3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mochajs.org/" TargetMode="External"/><Relationship Id="rId2" Type="http://schemas.openxmlformats.org/officeDocument/2006/relationships/hyperlink" Target="https://facebook.github.io/jest/" TargetMode="External"/><Relationship Id="rId3" Type="http://schemas.openxmlformats.org/officeDocument/2006/relationships/hyperlink" Target="http://chaijs.com/" TargetMode="External"/><Relationship Id="rId4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://browserify.org/" TargetMode="External"/><Relationship Id="rId2" Type="http://schemas.openxmlformats.org/officeDocument/2006/relationships/hyperlink" Target="https://webpack.github.io/" TargetMode="External"/><Relationship Id="rId3" Type="http://schemas.openxmlformats.org/officeDocument/2006/relationships/hyperlink" Target="https://github.com/tc39/proposal-dynamic-import" TargetMode="External"/><Relationship Id="rId4" Type="http://schemas.openxmlformats.org/officeDocument/2006/relationships/hyperlink" Target="https://github.com/tc39/proposal-dynamic-import" TargetMode="External"/><Relationship Id="rId5" Type="http://schemas.openxmlformats.org/officeDocument/2006/relationships/hyperlink" Target="https://github.com/tc39/proposal-dynamic-import" TargetMode="External"/><Relationship Id="rId6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hyperlink" Target="https://webpack.github.io/" TargetMode="External"/><Relationship Id="rId2" Type="http://schemas.openxmlformats.org/officeDocument/2006/relationships/hyperlink" Target="https://github.com/tc39/proposal-dynamic-import" TargetMode="External"/><Relationship Id="rId3" Type="http://schemas.openxmlformats.org/officeDocument/2006/relationships/hyperlink" Target="https://github.com/tc39/proposal-dynamic-import" TargetMode="External"/><Relationship Id="rId4" Type="http://schemas.openxmlformats.org/officeDocument/2006/relationships/hyperlink" Target="http://caniuse.com/#feat=es6-module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medium.com/@madasamy/javascript-brief-history-and-ecmascript-es6-es7-es8-features-673973394df4" TargetMode="External"/><Relationship Id="rId2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://babeljs.io/" TargetMode="External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://babeljs.io/docs/setup/#installation" TargetMode="Externa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://www.typescriptlang.org/index.html" TargetMode="External"/><Relationship Id="rId2" Type="http://schemas.openxmlformats.org/officeDocument/2006/relationships/hyperlink" Target="https://flow.org/" TargetMode="External"/><Relationship Id="rId3" Type="http://schemas.openxmlformats.org/officeDocument/2006/relationships/hyperlink" Target="https://developers.google.com/closure/compiler/" TargetMode="External"/><Relationship Id="rId4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TypeScript" TargetMode="Externa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hyperlink" Target="https://flow.org/" TargetMode="Externa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github.com/google/closure-compiler-js" TargetMode="External"/><Relationship Id="rId2" Type="http://schemas.openxmlformats.org/officeDocument/2006/relationships/hyperlink" Target="https://github.com/google/closure-compiler/wiki/Annotating-JavaScript-for-the-Closure-Compiler" TargetMode="Externa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Accessibility" TargetMode="External"/><Relationship Id="rId2" Type="http://schemas.openxmlformats.org/officeDocument/2006/relationships/hyperlink" Target="https://en.wikipedia.org/wiki/Screen_reader" TargetMode="External"/><Relationship Id="rId3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ccessibility" TargetMode="External"/><Relationship Id="rId2" Type="http://schemas.openxmlformats.org/officeDocument/2006/relationships/hyperlink" Target="https://developer.mozilla.org/en-US/docs/Web/Accessibility/ARIA" TargetMode="External"/><Relationship Id="rId3" Type="http://schemas.openxmlformats.org/officeDocument/2006/relationships/hyperlink" Target="https://www.google.com/accessibility/" TargetMode="External"/><Relationship Id="rId4" Type="http://schemas.openxmlformats.org/officeDocument/2006/relationships/hyperlink" Target="http://teachaccess.org/" TargetMode="External"/><Relationship Id="rId5" Type="http://schemas.openxmlformats.org/officeDocument/2006/relationships/hyperlink" Target="https://teachaccess.github.io/tutorial/#/3" TargetMode="External"/><Relationship Id="rId6" Type="http://schemas.openxmlformats.org/officeDocument/2006/relationships/hyperlink" Target="https://www.udacity.com/course/web-accessibility--ud891" TargetMode="External"/><Relationship Id="rId7" Type="http://schemas.openxmlformats.org/officeDocument/2006/relationships/hyperlink" Target="https://chrome.google.com/webstore/detail/accessibility-developer-t/fpkknkljclfencbdbgkenhalefipecmb?hl=en" TargetMode="External"/><Relationship Id="rId8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Canvas_API" TargetMode="External"/><Relationship Id="rId2" Type="http://schemas.openxmlformats.org/officeDocument/2006/relationships/hyperlink" Target="https://developer.mozilla.org/en-US/docs/Web/API/WebGL_API" TargetMode="External"/><Relationship Id="rId3" Type="http://schemas.openxmlformats.org/officeDocument/2006/relationships/hyperlink" Target="https://vrk.github.io/space-invaders/" TargetMode="External"/><Relationship Id="rId4" Type="http://schemas.openxmlformats.org/officeDocument/2006/relationships/hyperlink" Target="http://stars.chromeexperiments.com/" TargetMode="External"/><Relationship Id="rId5" Type="http://schemas.openxmlformats.org/officeDocument/2006/relationships/hyperlink" Target="https://developer.mozilla.org/en-US/docs/Web/API/WebSockets_API" TargetMode="External"/><Relationship Id="rId6" Type="http://schemas.openxmlformats.org/officeDocument/2006/relationships/hyperlink" Target="https://socket.io/" TargetMode="External"/><Relationship Id="rId7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hyperlink" Target="http://caniuse.com/#feat=css-grid" TargetMode="External"/><Relationship Id="rId2" Type="http://schemas.openxmlformats.org/officeDocument/2006/relationships/hyperlink" Target="https://developers.google.com/web/progressive-web-apps/" TargetMode="External"/><Relationship Id="rId3" Type="http://schemas.openxmlformats.org/officeDocument/2006/relationships/hyperlink" Target="https://codelabs.developers.google.com/codelabs/your-first-pwapp/#2" TargetMode="External"/><Relationship Id="rId4" Type="http://schemas.openxmlformats.org/officeDocument/2006/relationships/hyperlink" Target="https://developers.google.com/web/fundamentals/getting-started/primers/service-workers" TargetMode="External"/><Relationship Id="rId5" Type="http://schemas.openxmlformats.org/officeDocument/2006/relationships/slideLayout" Target="../slideLayouts/slideLayout1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hyperlink" Target="https://domains.google/#/" TargetMode="External"/><Relationship Id="rId2" Type="http://schemas.openxmlformats.org/officeDocument/2006/relationships/hyperlink" Target="http://docs.aws.amazon.com/AmazonS3/latest/dev/WebsiteHosting.html" TargetMode="External"/><Relationship Id="rId3" Type="http://schemas.openxmlformats.org/officeDocument/2006/relationships/hyperlink" Target="https://www.dreamhost.com/domains/index-2.html" TargetMode="External"/><Relationship Id="rId4" Type="http://schemas.openxmlformats.org/officeDocument/2006/relationships/hyperlink" Target="https://www.godaddy.com/" TargetMode="External"/><Relationship Id="rId5" Type="http://schemas.openxmlformats.org/officeDocument/2006/relationships/hyperlink" Target="http://myname.pchome.com.tw/" TargetMode="External"/><Relationship Id="rId6" Type="http://schemas.openxmlformats.org/officeDocument/2006/relationships/hyperlink" Target="https://aws.amazon.com/s3/pricing/" TargetMode="External"/><Relationship Id="rId7" Type="http://schemas.openxmlformats.org/officeDocument/2006/relationships/slideLayout" Target="../slideLayouts/slideLayout1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hyperlink" Target="http://heroku.com/" TargetMode="External"/><Relationship Id="rId2" Type="http://schemas.openxmlformats.org/officeDocument/2006/relationships/hyperlink" Target="https://aws.amazon.com/websites/" TargetMode="External"/><Relationship Id="rId3" Type="http://schemas.openxmlformats.org/officeDocument/2006/relationships/hyperlink" Target="https://cloud.google.com/" TargetMode="External"/><Relationship Id="rId4" Type="http://schemas.openxmlformats.org/officeDocument/2006/relationships/slideLayout" Target="../slideLayouts/slideLayout1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hyperlink" Target="https://jquery.com/" TargetMode="External"/><Relationship Id="rId2" Type="http://schemas.openxmlformats.org/officeDocument/2006/relationships/hyperlink" Target="https://angularjs.org/" TargetMode="External"/><Relationship Id="rId3" Type="http://schemas.openxmlformats.org/officeDocument/2006/relationships/hyperlink" Target="http://backbonejs.org/" TargetMode="External"/><Relationship Id="rId4" Type="http://schemas.openxmlformats.org/officeDocument/2006/relationships/hyperlink" Target="http://getbootstrap.com/" TargetMode="External"/><Relationship Id="rId5" Type="http://schemas.openxmlformats.org/officeDocument/2006/relationships/hyperlink" Target="https://www.emberjs.com/" TargetMode="External"/><Relationship Id="rId6" Type="http://schemas.openxmlformats.org/officeDocument/2006/relationships/hyperlink" Target="https://facebook.github.io/react/" TargetMode="External"/><Relationship Id="rId7" Type="http://schemas.openxmlformats.org/officeDocument/2006/relationships/hyperlink" Target="https://vuejs.org/" TargetMode="External"/><Relationship Id="rId8" Type="http://schemas.openxmlformats.org/officeDocument/2006/relationships/hyperlink" Target="http://flask.pocoo.org/" TargetMode="External"/><Relationship Id="rId9" Type="http://schemas.openxmlformats.org/officeDocument/2006/relationships/hyperlink" Target="http://rubyonrails.org/" TargetMode="External"/><Relationship Id="rId10" Type="http://schemas.openxmlformats.org/officeDocument/2006/relationships/hyperlink" Target="https://www.djangoproject.com/" TargetMode="External"/><Relationship Id="rId11" Type="http://schemas.openxmlformats.org/officeDocument/2006/relationships/slideLayout" Target="../slideLayouts/slideLayout1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hyperlink" Target="https://jquery.com/" TargetMode="External"/><Relationship Id="rId2" Type="http://schemas.openxmlformats.org/officeDocument/2006/relationships/hyperlink" Target="https://jquery.com/" TargetMode="External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hyperlink" Target="http://babeljs.io/" TargetMode="Externa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hyperlink" Target="http://getbootstrap.com/" TargetMode="External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5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hyperlink" Target="https://facebook.github.io/react/" TargetMode="External"/><Relationship Id="rId2" Type="http://schemas.openxmlformats.org/officeDocument/2006/relationships/hyperlink" Target="https://facebook.github.io/react/docs/introducing-jsx.html" TargetMode="Externa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slideLayout" Target="../slideLayouts/slideLayout1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hyperlink" Target="https://facebook.github.io/react/" TargetMode="External"/><Relationship Id="rId2" Type="http://schemas.openxmlformats.org/officeDocument/2006/relationships/hyperlink" Target="http://redux.js.org/" TargetMode="External"/><Relationship Id="rId3" Type="http://schemas.openxmlformats.org/officeDocument/2006/relationships/hyperlink" Target="https://facebook.github.io/react/" TargetMode="External"/><Relationship Id="rId4" Type="http://schemas.openxmlformats.org/officeDocument/2006/relationships/hyperlink" Target="https://github.com/facebookincubator/create-react-app" TargetMode="External"/><Relationship Id="rId5" Type="http://schemas.openxmlformats.org/officeDocument/2006/relationships/hyperlink" Target="https://egghead.io/courses/getting-started-with-redux" TargetMode="External"/><Relationship Id="rId6" Type="http://schemas.openxmlformats.org/officeDocument/2006/relationships/slideLayout" Target="../slideLayouts/slideLayout1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hyperlink" Target="http://rubyonrails.org/" TargetMode="External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hyperlink" Target="https://tc39.github.io/proposal-class-public-fields/" TargetMode="External"/><Relationship Id="rId2" Type="http://schemas.openxmlformats.org/officeDocument/2006/relationships/hyperlink" Target="https://github.com/tc39/proposal-private-fields" TargetMode="External"/><Relationship Id="rId3" Type="http://schemas.openxmlformats.org/officeDocument/2006/relationships/hyperlink" Target="https://developer.mozilla.org/en-US/docs/Web/JavaScript/Reference/Statements/import" TargetMode="External"/><Relationship Id="rId4" Type="http://schemas.openxmlformats.org/officeDocument/2006/relationships/hyperlink" Target="https://developer.mozilla.org/en-US/docs/Web/JavaScript/Reference/Statements/import" TargetMode="External"/><Relationship Id="rId5" Type="http://schemas.openxmlformats.org/officeDocument/2006/relationships/hyperlink" Target="https://www.w3.org/TR/custom-elements/" TargetMode="External"/><Relationship Id="rId6" Type="http://schemas.openxmlformats.org/officeDocument/2006/relationships/hyperlink" Target="https://www.webcomponents.org/" TargetMode="External"/><Relationship Id="rId7" Type="http://schemas.openxmlformats.org/officeDocument/2006/relationships/hyperlink" Target="https://www.webcomponents.org/" TargetMode="External"/><Relationship Id="rId8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slideLayout" Target="../slideLayouts/slideLayout25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slideLayout" Target="../slideLayouts/slideLayout25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5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hyperlink" Target="https://www.w3schools.com/" TargetMode="External"/><Relationship Id="rId2" Type="http://schemas.openxmlformats.org/officeDocument/2006/relationships/slideLayout" Target="../slideLayouts/slideLayout15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hyperlink" Target="https://developers.google.com/web/fundamentals/" TargetMode="External"/><Relationship Id="rId2" Type="http://schemas.openxmlformats.org/officeDocument/2006/relationships/hyperlink" Target="https://hacks.mozilla.org/" TargetMode="External"/><Relationship Id="rId3" Type="http://schemas.openxmlformats.org/officeDocument/2006/relationships/hyperlink" Target="https://twitter.com/nodejs" TargetMode="External"/><Relationship Id="rId4" Type="http://schemas.openxmlformats.org/officeDocument/2006/relationships/hyperlink" Target="https://twitter.com/sarah_edo" TargetMode="External"/><Relationship Id="rId5" Type="http://schemas.openxmlformats.org/officeDocument/2006/relationships/hyperlink" Target="https://twitter.com/noopkat" TargetMode="External"/><Relationship Id="rId6" Type="http://schemas.openxmlformats.org/officeDocument/2006/relationships/hyperlink" Target="https://twitter.com/sebmarkbage" TargetMode="External"/><Relationship Id="rId7" Type="http://schemas.openxmlformats.org/officeDocument/2006/relationships/hyperlink" Target="https://twitter.com/left_pad" TargetMode="External"/><Relationship Id="rId8" Type="http://schemas.openxmlformats.org/officeDocument/2006/relationships/hyperlink" Target="https://twitter.com/dan_abramov" TargetMode="External"/><Relationship Id="rId9" Type="http://schemas.openxmlformats.org/officeDocument/2006/relationships/hyperlink" Target="https://twitter.com/davidwalshblog" TargetMode="External"/><Relationship Id="rId10" Type="http://schemas.openxmlformats.org/officeDocument/2006/relationships/hyperlink" Target="https://html.spec.whatwg.org/" TargetMode="External"/><Relationship Id="rId11" Type="http://schemas.openxmlformats.org/officeDocument/2006/relationships/hyperlink" Target="https://www.w3.org/TR/html5/" TargetMode="External"/><Relationship Id="rId12" Type="http://schemas.openxmlformats.org/officeDocument/2006/relationships/hyperlink" Target="https://github.com/tc39/ecma262" TargetMode="External"/><Relationship Id="rId13" Type="http://schemas.openxmlformats.org/officeDocument/2006/relationships/hyperlink" Target="https://tc39.github.io/ecma262/" TargetMode="External"/><Relationship Id="rId14" Type="http://schemas.openxmlformats.org/officeDocument/2006/relationships/slideLayout" Target="../slideLayouts/slideLayout15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220680" y="1074600"/>
            <a:ext cx="8519760" cy="27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/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4102165</a:t>
            </a: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Full Stack Web Development Fundamentals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311760" y="3811320"/>
            <a:ext cx="8519760" cy="197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Spring 2019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簡立仁 </a:t>
            </a: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Li-Ren Chien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ccumouse@gmail.com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Choosing good tools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707400" y="4476600"/>
            <a:ext cx="7578360" cy="2045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Or: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don't have enough knowledge to tell the difference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Therefore it doesn't really matter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And you should choose the simplest / cheapest thing that other people say is good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1" name="Google Shape;128;p24" descr=""/>
          <p:cNvPicPr/>
          <p:nvPr/>
        </p:nvPicPr>
        <p:blipFill>
          <a:blip r:embed="rId1"/>
          <a:stretch/>
        </p:blipFill>
        <p:spPr>
          <a:xfrm>
            <a:off x="1582200" y="1549440"/>
            <a:ext cx="5979240" cy="306072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Choosing good tools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631800" y="1525680"/>
            <a:ext cx="8170200" cy="2662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you keep getting better at tennis, someday you'll look back at your first racquet and think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"OMG how was I using this terrible racquet" or,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"Lol I had a $300 racquet and had no idea how to use it", 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"Huh, that cheap one was actually pretty good"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Google Shape;135;p25" descr=""/>
          <p:cNvPicPr/>
          <p:nvPr/>
        </p:nvPicPr>
        <p:blipFill>
          <a:blip r:embed="rId1"/>
          <a:stretch/>
        </p:blipFill>
        <p:spPr>
          <a:xfrm>
            <a:off x="2197800" y="3588120"/>
            <a:ext cx="4087080" cy="2091960"/>
          </a:xfrm>
          <a:prstGeom prst="rect">
            <a:avLst/>
          </a:prstGeom>
          <a:ln>
            <a:noFill/>
          </a:ln>
        </p:spPr>
      </p:pic>
      <p:sp>
        <p:nvSpPr>
          <p:cNvPr id="175" name="CustomShape 3"/>
          <p:cNvSpPr/>
          <p:nvPr/>
        </p:nvSpPr>
        <p:spPr>
          <a:xfrm>
            <a:off x="452160" y="5647680"/>
            <a:ext cx="7578360" cy="102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But the ability to choose good tools takes expertise and experience that you don't have as a beginner.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Choosing good tools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542520" y="5031000"/>
            <a:ext cx="7578360" cy="102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And sometimes there's just a bit of personal preference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Google Shape;143;p26" descr=""/>
          <p:cNvPicPr/>
          <p:nvPr/>
        </p:nvPicPr>
        <p:blipFill>
          <a:blip r:embed="rId1"/>
          <a:stretch/>
        </p:blipFill>
        <p:spPr>
          <a:xfrm>
            <a:off x="860760" y="1609560"/>
            <a:ext cx="4915080" cy="3378960"/>
          </a:xfrm>
          <a:prstGeom prst="rect">
            <a:avLst/>
          </a:prstGeom>
          <a:ln>
            <a:noFill/>
          </a:ln>
        </p:spPr>
      </p:pic>
      <p:pic>
        <p:nvPicPr>
          <p:cNvPr id="179" name="Google Shape;144;p26" descr=""/>
          <p:cNvPicPr/>
          <p:nvPr/>
        </p:nvPicPr>
        <p:blipFill>
          <a:blip r:embed="rId2"/>
          <a:stretch/>
        </p:blipFill>
        <p:spPr>
          <a:xfrm>
            <a:off x="6335640" y="1844640"/>
            <a:ext cx="838080" cy="763200"/>
          </a:xfrm>
          <a:prstGeom prst="rect">
            <a:avLst/>
          </a:prstGeom>
          <a:ln>
            <a:noFill/>
          </a:ln>
        </p:spPr>
      </p:pic>
      <p:pic>
        <p:nvPicPr>
          <p:cNvPr id="180" name="Google Shape;145;p26" descr=""/>
          <p:cNvPicPr/>
          <p:nvPr/>
        </p:nvPicPr>
        <p:blipFill>
          <a:blip r:embed="rId3"/>
          <a:stretch/>
        </p:blipFill>
        <p:spPr>
          <a:xfrm>
            <a:off x="7541280" y="2186280"/>
            <a:ext cx="1029240" cy="1029240"/>
          </a:xfrm>
          <a:prstGeom prst="rect">
            <a:avLst/>
          </a:prstGeom>
          <a:ln>
            <a:noFill/>
          </a:ln>
        </p:spPr>
      </p:pic>
      <p:pic>
        <p:nvPicPr>
          <p:cNvPr id="181" name="Google Shape;146;p26" descr=""/>
          <p:cNvPicPr/>
          <p:nvPr/>
        </p:nvPicPr>
        <p:blipFill>
          <a:blip r:embed="rId4"/>
          <a:stretch/>
        </p:blipFill>
        <p:spPr>
          <a:xfrm>
            <a:off x="6131880" y="2862000"/>
            <a:ext cx="1244880" cy="113364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782640" y="347040"/>
            <a:ext cx="792900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General advice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Focus on becoming a good engineer.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Learn how to build good software in any language, frontend, backend, web, iOS, Android, data pipelines, anything.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Work as a full-time software engineer for N years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with other (good) people.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Even after 1 year working full-time, your engineering skills will improve immensely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This is how you will develop and hone your own technical judgement.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General advice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805320" y="1408680"/>
            <a:ext cx="800424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Don't be afraid or intimidated by new technology.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When you confront a new web thing, like a library or framework, one of two things will happen: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will be excited by it, and you will want to use it.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will not be excited by it, and you can safely ignore it.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Simpler is always better.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ALWAYS delete code if you can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ALWAYS remove a library if you can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ALWAYS remove a framework if you can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Helpful CS classes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Recommended CS classes: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Databases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As many systems classes as you can take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Networking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Operating Systems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Compilers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Programming languages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With that context...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What next?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4102165 is a fundamentals course, meaning we covered the critical stuff, but we just scratched the surface.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We'll do a quick tour of the following: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Topics you really-really-really ought to know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Topics you might find handy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Opinions on libraries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Final suggestions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Topics you really-really-really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
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ought to know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Testing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Today's schedule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782640" y="1560240"/>
            <a:ext cx="7578360" cy="4984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Our last lecture!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Next steps: General advice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Important ideas we didn't cover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Libraries and frameworks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Final advice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Missed topic: Robustness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The code we wrote in course is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extremely fragile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 tests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Especially dangerous on backend… we can accidentally delete the entire database with one line of code.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 type checking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 backups for databases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Doesn't work on older browsers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Etc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Spot the difference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858960" y="1636560"/>
            <a:ext cx="7988400" cy="4242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What's the difference between the following code snippets?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// 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query = { _id: ObjectID(id) };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userData.deleteOne(query);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// 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query = { };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userData.deleteOne(query);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Spot the difference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858960" y="1636560"/>
            <a:ext cx="7988400" cy="4242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What's the difference between the following code snippets?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// A: Deletes the specified document (or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// does nothing if not found).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query = { _id: ObjectID(id) };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userData.deleteOne(query);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// B: Deletes the first document.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query = { };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userData.deleteOne(query);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MUST: Server-side Testing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you write production server code,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must write tests.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Q: What are tests?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test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a type of software that verifies the code you wrote works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Tests help you: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Verify everything works before you launch your product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Catch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regressions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as you modify code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MUST: Server-side Testing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should probably write tests for all your code, but server is especially important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Check out: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MochaJS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A popular JavaScript test framework that works on frontend and backend (NodeJS) code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Jest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Facebook's JS test framework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Chai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Helper library to write easier-to-read tests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Used with Mocha, Jest, etc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Warning: Setting up tests for the first time always sucks.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Module bundlers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Missed topic: Bundling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782640" y="15602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Our frontend JavaScript includes look ridiculous: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Google Shape;227;p40" descr=""/>
          <p:cNvPicPr/>
          <p:nvPr/>
        </p:nvPicPr>
        <p:blipFill>
          <a:blip r:embed="rId1"/>
          <a:srcRect l="0" t="55402" r="0" b="0"/>
          <a:stretch/>
        </p:blipFill>
        <p:spPr>
          <a:xfrm>
            <a:off x="1602000" y="2170440"/>
            <a:ext cx="5940000" cy="1846080"/>
          </a:xfrm>
          <a:prstGeom prst="rect">
            <a:avLst/>
          </a:prstGeom>
          <a:ln>
            <a:noFill/>
          </a:ln>
        </p:spPr>
      </p:pic>
      <p:sp>
        <p:nvSpPr>
          <p:cNvPr id="207" name="TextShape 3"/>
          <p:cNvSpPr txBox="1"/>
          <p:nvPr/>
        </p:nvSpPr>
        <p:spPr>
          <a:xfrm>
            <a:off x="782640" y="421128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Have to define JavaScript includes in HTML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Have to remember the include order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Can't specify dependencies, e.g.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PlayerBullet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must be included before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PlayerShip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but is independent of TextScreen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SHOULD: JavaScript modules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want a module system for our frontend JavaScript.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Recall: NodeJS has a module system using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require()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Tooling option: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Module bundlers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Browserify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WebPack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Not ready yet: A native JavaScript option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ES6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4"/>
              </a:rPr>
              <a:t>modules and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5"/>
              </a:rPr>
              <a:t>import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Browserify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782640" y="1560240"/>
            <a:ext cx="7578360" cy="495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Lets you use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require()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 frontend JavaScript,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exactly like how it would work in NodeJS.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can write your own modules and require them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can download NodeJS modules and require them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Browserify works by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transpiling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the code written using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require()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statements into code that can be executed in the browser.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Google Shape;241;p42" descr=""/>
          <p:cNvPicPr/>
          <p:nvPr/>
        </p:nvPicPr>
        <p:blipFill>
          <a:blip r:embed="rId1"/>
          <a:stretch/>
        </p:blipFill>
        <p:spPr>
          <a:xfrm>
            <a:off x="7323120" y="1110600"/>
            <a:ext cx="1437480" cy="143748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Before: Raw 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Google Shape;247;p43" descr=""/>
          <p:cNvPicPr/>
          <p:nvPr/>
        </p:nvPicPr>
        <p:blipFill>
          <a:blip r:embed="rId1"/>
          <a:stretch/>
        </p:blipFill>
        <p:spPr>
          <a:xfrm>
            <a:off x="884160" y="2082240"/>
            <a:ext cx="3727800" cy="112608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15" name="TextShape 2"/>
          <p:cNvSpPr txBox="1"/>
          <p:nvPr/>
        </p:nvSpPr>
        <p:spPr>
          <a:xfrm>
            <a:off x="884160" y="1458000"/>
            <a:ext cx="320940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hello-lib.js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TextShape 3"/>
          <p:cNvSpPr txBox="1"/>
          <p:nvPr/>
        </p:nvSpPr>
        <p:spPr>
          <a:xfrm>
            <a:off x="5074920" y="1458000"/>
            <a:ext cx="320940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main.js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Google Shape;250;p43" descr=""/>
          <p:cNvPicPr/>
          <p:nvPr/>
        </p:nvPicPr>
        <p:blipFill>
          <a:blip r:embed="rId2"/>
          <a:stretch/>
        </p:blipFill>
        <p:spPr>
          <a:xfrm>
            <a:off x="5165280" y="2082240"/>
            <a:ext cx="1737360" cy="4244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218" name="Google Shape;251;p43" descr=""/>
          <p:cNvPicPr/>
          <p:nvPr/>
        </p:nvPicPr>
        <p:blipFill>
          <a:blip r:embed="rId3"/>
          <a:srcRect l="0" t="0" r="0" b="33838"/>
          <a:stretch/>
        </p:blipFill>
        <p:spPr>
          <a:xfrm>
            <a:off x="858960" y="3934080"/>
            <a:ext cx="6050160" cy="263736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19" name="TextShape 4"/>
          <p:cNvSpPr txBox="1"/>
          <p:nvPr/>
        </p:nvSpPr>
        <p:spPr>
          <a:xfrm>
            <a:off x="858960" y="3360960"/>
            <a:ext cx="245304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index.html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The #1 question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After: browserified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1" name="Google Shape;258;p44" descr=""/>
          <p:cNvPicPr/>
          <p:nvPr/>
        </p:nvPicPr>
        <p:blipFill>
          <a:blip r:embed="rId1"/>
          <a:stretch/>
        </p:blipFill>
        <p:spPr>
          <a:xfrm>
            <a:off x="942840" y="5110920"/>
            <a:ext cx="6364800" cy="12546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22" name="TextShape 2"/>
          <p:cNvSpPr txBox="1"/>
          <p:nvPr/>
        </p:nvSpPr>
        <p:spPr>
          <a:xfrm>
            <a:off x="875520" y="1458000"/>
            <a:ext cx="320940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hello-lib.js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TextShape 3"/>
          <p:cNvSpPr txBox="1"/>
          <p:nvPr/>
        </p:nvSpPr>
        <p:spPr>
          <a:xfrm>
            <a:off x="1004400" y="4539600"/>
            <a:ext cx="4119480" cy="979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main.js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4" name="Google Shape;261;p44" descr=""/>
          <p:cNvPicPr/>
          <p:nvPr/>
        </p:nvPicPr>
        <p:blipFill>
          <a:blip r:embed="rId2"/>
          <a:stretch/>
        </p:blipFill>
        <p:spPr>
          <a:xfrm>
            <a:off x="942840" y="2021760"/>
            <a:ext cx="4632120" cy="206028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After: browserified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6" name="Google Shape;267;p45" descr=""/>
          <p:cNvPicPr/>
          <p:nvPr/>
        </p:nvPicPr>
        <p:blipFill>
          <a:blip r:embed="rId1"/>
          <a:stretch/>
        </p:blipFill>
        <p:spPr>
          <a:xfrm>
            <a:off x="4036320" y="2021760"/>
            <a:ext cx="4958640" cy="9774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27" name="TextShape 2"/>
          <p:cNvSpPr txBox="1"/>
          <p:nvPr/>
        </p:nvSpPr>
        <p:spPr>
          <a:xfrm>
            <a:off x="266040" y="1458000"/>
            <a:ext cx="320940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hello-lib.js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TextShape 3"/>
          <p:cNvSpPr txBox="1"/>
          <p:nvPr/>
        </p:nvSpPr>
        <p:spPr>
          <a:xfrm>
            <a:off x="4084560" y="1458000"/>
            <a:ext cx="320940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main.js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9" name="Google Shape;270;p45" descr=""/>
          <p:cNvPicPr/>
          <p:nvPr/>
        </p:nvPicPr>
        <p:blipFill>
          <a:blip r:embed="rId2"/>
          <a:stretch/>
        </p:blipFill>
        <p:spPr>
          <a:xfrm>
            <a:off x="333360" y="2021760"/>
            <a:ext cx="3451320" cy="15350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30" name="TextShape 4"/>
          <p:cNvSpPr txBox="1"/>
          <p:nvPr/>
        </p:nvSpPr>
        <p:spPr>
          <a:xfrm>
            <a:off x="782640" y="3822120"/>
            <a:ext cx="7578360" cy="241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This code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 longer runs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natively in the browser, since browser don't support require()ing npm modules.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Instead, you must run the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browserify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command: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This will "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transpile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 the code into JavaScript the the browser can run.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It will be "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bundled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 into a single script.js file.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Browserify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TextShape 2"/>
          <p:cNvSpPr txBox="1"/>
          <p:nvPr/>
        </p:nvSpPr>
        <p:spPr>
          <a:xfrm>
            <a:off x="782640" y="3425760"/>
            <a:ext cx="7578360" cy="2392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sudo npm install -g browserify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browserify js/* -o js/bundle.js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This will create a file called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bundle.js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which contains the code for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main.js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and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hello-lib.js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file that it requires.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need to include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bundle.js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 your HTML file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3" name="Google Shape;278;p46" descr=""/>
          <p:cNvPicPr/>
          <p:nvPr/>
        </p:nvPicPr>
        <p:blipFill>
          <a:blip r:embed="rId1"/>
          <a:stretch/>
        </p:blipFill>
        <p:spPr>
          <a:xfrm>
            <a:off x="966240" y="1982160"/>
            <a:ext cx="1806840" cy="1225800"/>
          </a:xfrm>
          <a:prstGeom prst="rect">
            <a:avLst/>
          </a:prstGeom>
          <a:ln>
            <a:noFill/>
          </a:ln>
        </p:spPr>
      </p:pic>
      <p:sp>
        <p:nvSpPr>
          <p:cNvPr id="234" name="CustomShape 3"/>
          <p:cNvSpPr/>
          <p:nvPr/>
        </p:nvSpPr>
        <p:spPr>
          <a:xfrm>
            <a:off x="3120120" y="2200680"/>
            <a:ext cx="753120" cy="76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5" name="Google Shape;280;p46" descr=""/>
          <p:cNvPicPr/>
          <p:nvPr/>
        </p:nvPicPr>
        <p:blipFill>
          <a:blip r:embed="rId2"/>
          <a:stretch/>
        </p:blipFill>
        <p:spPr>
          <a:xfrm>
            <a:off x="4220280" y="1786680"/>
            <a:ext cx="1806840" cy="1616400"/>
          </a:xfrm>
          <a:prstGeom prst="rect">
            <a:avLst/>
          </a:prstGeom>
          <a:ln>
            <a:noFill/>
          </a:ln>
        </p:spPr>
      </p:pic>
      <p:pic>
        <p:nvPicPr>
          <p:cNvPr id="236" name="Google Shape;281;p46" descr=""/>
          <p:cNvPicPr/>
          <p:nvPr/>
        </p:nvPicPr>
        <p:blipFill>
          <a:blip r:embed="rId3"/>
          <a:stretch/>
        </p:blipFill>
        <p:spPr>
          <a:xfrm>
            <a:off x="3115080" y="1531440"/>
            <a:ext cx="505440" cy="50544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After: browserified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8" name="Google Shape;287;p47" descr=""/>
          <p:cNvPicPr/>
          <p:nvPr/>
        </p:nvPicPr>
        <p:blipFill>
          <a:blip r:embed="rId1"/>
          <a:stretch/>
        </p:blipFill>
        <p:spPr>
          <a:xfrm>
            <a:off x="4282200" y="2655000"/>
            <a:ext cx="4475880" cy="8820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39" name="TextShape 2"/>
          <p:cNvSpPr txBox="1"/>
          <p:nvPr/>
        </p:nvSpPr>
        <p:spPr>
          <a:xfrm>
            <a:off x="266040" y="1458000"/>
            <a:ext cx="320940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hello-lib.js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TextShape 3"/>
          <p:cNvSpPr txBox="1"/>
          <p:nvPr/>
        </p:nvSpPr>
        <p:spPr>
          <a:xfrm>
            <a:off x="4037040" y="2041560"/>
            <a:ext cx="320940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main.js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1" name="Google Shape;290;p47" descr=""/>
          <p:cNvPicPr/>
          <p:nvPr/>
        </p:nvPicPr>
        <p:blipFill>
          <a:blip r:embed="rId2"/>
          <a:stretch/>
        </p:blipFill>
        <p:spPr>
          <a:xfrm>
            <a:off x="333360" y="2021760"/>
            <a:ext cx="3451320" cy="15350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242" name="Google Shape;291;p47" descr=""/>
          <p:cNvPicPr/>
          <p:nvPr/>
        </p:nvPicPr>
        <p:blipFill>
          <a:blip r:embed="rId3"/>
          <a:stretch/>
        </p:blipFill>
        <p:spPr>
          <a:xfrm>
            <a:off x="2153160" y="4815000"/>
            <a:ext cx="4263480" cy="197316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43" name="TextShape 4"/>
          <p:cNvSpPr txBox="1"/>
          <p:nvPr/>
        </p:nvSpPr>
        <p:spPr>
          <a:xfrm>
            <a:off x="454320" y="4876560"/>
            <a:ext cx="320940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bundle.js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5"/>
          <p:cNvSpPr/>
          <p:nvPr/>
        </p:nvSpPr>
        <p:spPr>
          <a:xfrm rot="5400000">
            <a:off x="2678760" y="3835080"/>
            <a:ext cx="753120" cy="76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6"/>
          <p:cNvSpPr/>
          <p:nvPr/>
        </p:nvSpPr>
        <p:spPr>
          <a:xfrm>
            <a:off x="3617280" y="3735000"/>
            <a:ext cx="5486040" cy="88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browserify js/* -o js/bundle.js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Google Shape;295;p47" descr=""/>
          <p:cNvPicPr/>
          <p:nvPr/>
        </p:nvPicPr>
        <p:blipFill>
          <a:blip r:embed="rId4"/>
          <a:stretch/>
        </p:blipFill>
        <p:spPr>
          <a:xfrm>
            <a:off x="1806120" y="3933000"/>
            <a:ext cx="505440" cy="505440"/>
          </a:xfrm>
          <a:prstGeom prst="rect">
            <a:avLst/>
          </a:prstGeom>
          <a:ln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After: browserified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Google Shape;301;p48" descr=""/>
          <p:cNvPicPr/>
          <p:nvPr/>
        </p:nvPicPr>
        <p:blipFill>
          <a:blip r:embed="rId1"/>
          <a:stretch/>
        </p:blipFill>
        <p:spPr>
          <a:xfrm>
            <a:off x="2756160" y="1499040"/>
            <a:ext cx="4263480" cy="197316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49" name="TextShape 2"/>
          <p:cNvSpPr txBox="1"/>
          <p:nvPr/>
        </p:nvSpPr>
        <p:spPr>
          <a:xfrm>
            <a:off x="1056960" y="1560600"/>
            <a:ext cx="320940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bundle.js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Google Shape;303;p48" descr=""/>
          <p:cNvPicPr/>
          <p:nvPr/>
        </p:nvPicPr>
        <p:blipFill>
          <a:blip r:embed="rId2"/>
          <a:stretch/>
        </p:blipFill>
        <p:spPr>
          <a:xfrm>
            <a:off x="2756160" y="3655080"/>
            <a:ext cx="5523480" cy="30805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51" name="TextShape 3"/>
          <p:cNvSpPr txBox="1"/>
          <p:nvPr/>
        </p:nvSpPr>
        <p:spPr>
          <a:xfrm>
            <a:off x="1056960" y="3694320"/>
            <a:ext cx="320940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index.html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Browserify recap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782640" y="1560240"/>
            <a:ext cx="794412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Lets you use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require()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 frontend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can write your own modules and require them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can download NodeJS modules and require them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must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transpile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your JavaScript code in order to run 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Use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browserify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command to generate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bundle.js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Include the single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bundle.js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file in your HTML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This idea of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transpiling JavaScript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very common for modern JavaScript tools and libraries!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See also: WebPack and import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TextShape 2"/>
          <p:cNvSpPr txBox="1"/>
          <p:nvPr/>
        </p:nvSpPr>
        <p:spPr>
          <a:xfrm>
            <a:off x="782640" y="1560240"/>
            <a:ext cx="794412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WebPack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A more sophisticated JS module bundler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Newer than Browserify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More complicated than Browserify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Can do more than Browserify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Not ready yet: A native JavaScript option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ES6 modules and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3"/>
              </a:rPr>
              <a:t>import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Keep an eye out for this! (</a:t>
            </a: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4"/>
              </a:rPr>
              <a:t>CanIUse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6" name="Google Shape;317;p50" descr=""/>
          <p:cNvPicPr/>
          <p:nvPr/>
        </p:nvPicPr>
        <p:blipFill>
          <a:blip r:embed="rId5"/>
          <a:stretch/>
        </p:blipFill>
        <p:spPr>
          <a:xfrm>
            <a:off x="7438320" y="1560240"/>
            <a:ext cx="1288440" cy="1288440"/>
          </a:xfrm>
          <a:prstGeom prst="rect">
            <a:avLst/>
          </a:prstGeom>
          <a:ln>
            <a:noFill/>
          </a:ln>
        </p:spPr>
      </p:pic>
      <p:pic>
        <p:nvPicPr>
          <p:cNvPr id="257" name="Google Shape;318;p50" descr=""/>
          <p:cNvPicPr/>
          <p:nvPr/>
        </p:nvPicPr>
        <p:blipFill>
          <a:blip r:embed="rId6"/>
          <a:stretch/>
        </p:blipFill>
        <p:spPr>
          <a:xfrm>
            <a:off x="7514640" y="3742200"/>
            <a:ext cx="1211760" cy="1050840"/>
          </a:xfrm>
          <a:prstGeom prst="rect">
            <a:avLst/>
          </a:prstGeom>
          <a:ln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Older browser support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Older browsers?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TextShape 2"/>
          <p:cNvSpPr txBox="1"/>
          <p:nvPr/>
        </p:nvSpPr>
        <p:spPr>
          <a:xfrm>
            <a:off x="782640" y="1560240"/>
            <a:ext cx="7578360" cy="4863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used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JavaScript features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that worked on the latest version of each major browser.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But sometimes you need to support older browsers.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What do you do?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Don't use the new stuff until it's ready? But when will that be?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Write multiple versions of your code? But that's time-consuming and annoying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Write polyfill fallback code? Also super annoying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BabelJS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Solution:</a:t>
            </a: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BabelJS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Babel is a JavaScript compiler for the latest features of EcmaScript, including ES6+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the browser supports ES6 natively, babel does nothing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the browser does not support ES6 natively, babel provides a polyfill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Use BabelJS so that you can: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Write code with the latest features in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Support older browsers without having to rewrite anything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3" name="Google Shape;336;p53" descr=""/>
          <p:cNvPicPr/>
          <p:nvPr/>
        </p:nvPicPr>
        <p:blipFill>
          <a:blip r:embed="rId2"/>
          <a:stretch/>
        </p:blipFill>
        <p:spPr>
          <a:xfrm>
            <a:off x="5605920" y="347040"/>
            <a:ext cx="3171600" cy="143784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How do I stay up to date??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There are so many changing technologies…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How do I know which ones to use?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How do I learn about new libraries?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Won't everything I learn be obsolete in 2 months?!?!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Google Shape;80;p17" descr=""/>
          <p:cNvPicPr/>
          <p:nvPr/>
        </p:nvPicPr>
        <p:blipFill>
          <a:blip r:embed="rId1"/>
          <a:stretch/>
        </p:blipFill>
        <p:spPr>
          <a:xfrm>
            <a:off x="1008720" y="3436560"/>
            <a:ext cx="7473240" cy="2814480"/>
          </a:xfrm>
          <a:prstGeom prst="rect">
            <a:avLst/>
          </a:prstGeom>
          <a:ln>
            <a:noFill/>
          </a:ln>
        </p:spPr>
      </p:pic>
      <p:sp>
        <p:nvSpPr>
          <p:cNvPr id="156" name="TextShape 3"/>
          <p:cNvSpPr txBox="1"/>
          <p:nvPr/>
        </p:nvSpPr>
        <p:spPr>
          <a:xfrm>
            <a:off x="1008720" y="6386760"/>
            <a:ext cx="3256560" cy="472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(Note: not a real article)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629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Compiling with Babel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TextShape 2"/>
          <p:cNvSpPr txBox="1"/>
          <p:nvPr/>
        </p:nvSpPr>
        <p:spPr>
          <a:xfrm>
            <a:off x="782640" y="4084560"/>
            <a:ext cx="7578360" cy="2030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Babel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can be used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with Browserify, WebPack, etc: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browserify script.js </a:t>
            </a: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-t babelify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-o bundle.js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lang="en-US" sz="3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Use Babel!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6" name="Google Shape;343;p54" descr=""/>
          <p:cNvPicPr/>
          <p:nvPr/>
        </p:nvPicPr>
        <p:blipFill>
          <a:blip r:embed="rId2"/>
          <a:srcRect l="76594" t="33067" r="0" b="0"/>
          <a:stretch/>
        </p:blipFill>
        <p:spPr>
          <a:xfrm>
            <a:off x="5259240" y="1727280"/>
            <a:ext cx="3373560" cy="1081080"/>
          </a:xfrm>
          <a:prstGeom prst="rect">
            <a:avLst/>
          </a:prstGeom>
          <a:ln>
            <a:noFill/>
          </a:ln>
        </p:spPr>
      </p:pic>
      <p:pic>
        <p:nvPicPr>
          <p:cNvPr id="267" name="Google Shape;344;p54" descr=""/>
          <p:cNvPicPr/>
          <p:nvPr/>
        </p:nvPicPr>
        <p:blipFill>
          <a:blip r:embed="rId3"/>
          <a:srcRect l="0" t="33067" r="71710" b="0"/>
          <a:stretch/>
        </p:blipFill>
        <p:spPr>
          <a:xfrm>
            <a:off x="272880" y="1727280"/>
            <a:ext cx="3876480" cy="1081080"/>
          </a:xfrm>
          <a:prstGeom prst="rect">
            <a:avLst/>
          </a:prstGeom>
          <a:ln>
            <a:noFill/>
          </a:ln>
        </p:spPr>
      </p:pic>
      <p:sp>
        <p:nvSpPr>
          <p:cNvPr id="268" name="TextShape 3"/>
          <p:cNvSpPr txBox="1"/>
          <p:nvPr/>
        </p:nvSpPr>
        <p:spPr>
          <a:xfrm>
            <a:off x="426960" y="2905920"/>
            <a:ext cx="320940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ES6 code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TextShape 4"/>
          <p:cNvSpPr txBox="1"/>
          <p:nvPr/>
        </p:nvSpPr>
        <p:spPr>
          <a:xfrm>
            <a:off x="5303520" y="2829600"/>
            <a:ext cx="320940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JavaScript that works on older browser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5"/>
          <p:cNvSpPr/>
          <p:nvPr/>
        </p:nvSpPr>
        <p:spPr>
          <a:xfrm>
            <a:off x="4401000" y="2124360"/>
            <a:ext cx="574560" cy="704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Type checking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Missed topic: Type checking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782640" y="1560240"/>
            <a:ext cx="7578360" cy="504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JavaScript is loosely typed, meaning you do not declare the data types of variables.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Sometimes loose typing a great thing, e.g. when you are starting a project from scratch, prototyping, etc.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But loose typing gets to be a pain as your code base grows.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Type checking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782640" y="1560240"/>
            <a:ext cx="7578360" cy="504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There are ways to essentially add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type checking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to JS: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TypeScript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A different programming that is a superset of JavaScript. Write TypeScript code and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transpile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it to raw JavaScript.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Flow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A static type checker for JavaScript. Write annotated JavaScript code and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transpile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it to raw JavaScript.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Closure Compiler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An early bundler, code minimizer, and static type checker for JavaScript. Type definitions are done in comments and doesn't require transpiling.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TypeScript (2012)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782640" y="1560240"/>
            <a:ext cx="7578360" cy="2001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TypeScript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a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programming language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by Microsoft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It is a superset of JavaScript that includes static typing.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Browsers can only execute JavaScript, so you must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transpile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TypeScript to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8" name="Google Shape;371;p58" descr=""/>
          <p:cNvPicPr/>
          <p:nvPr/>
        </p:nvPicPr>
        <p:blipFill>
          <a:blip r:embed="rId2"/>
          <a:stretch/>
        </p:blipFill>
        <p:spPr>
          <a:xfrm>
            <a:off x="1544760" y="5676840"/>
            <a:ext cx="4235760" cy="834120"/>
          </a:xfrm>
          <a:prstGeom prst="rect">
            <a:avLst/>
          </a:prstGeom>
          <a:ln>
            <a:noFill/>
          </a:ln>
        </p:spPr>
      </p:pic>
      <p:pic>
        <p:nvPicPr>
          <p:cNvPr id="279" name="Google Shape;372;p58" descr=""/>
          <p:cNvPicPr/>
          <p:nvPr/>
        </p:nvPicPr>
        <p:blipFill>
          <a:blip r:embed="rId3"/>
          <a:stretch/>
        </p:blipFill>
        <p:spPr>
          <a:xfrm>
            <a:off x="1469880" y="4129920"/>
            <a:ext cx="5345280" cy="979200"/>
          </a:xfrm>
          <a:prstGeom prst="rect">
            <a:avLst/>
          </a:prstGeom>
          <a:ln>
            <a:noFill/>
          </a:ln>
        </p:spPr>
      </p:pic>
      <p:sp>
        <p:nvSpPr>
          <p:cNvPr id="280" name="TextShape 3"/>
          <p:cNvSpPr txBox="1"/>
          <p:nvPr/>
        </p:nvSpPr>
        <p:spPr>
          <a:xfrm>
            <a:off x="1544760" y="3617640"/>
            <a:ext cx="320940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TypeScript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TextShape 4"/>
          <p:cNvSpPr txBox="1"/>
          <p:nvPr/>
        </p:nvSpPr>
        <p:spPr>
          <a:xfrm>
            <a:off x="1544760" y="5217840"/>
            <a:ext cx="320940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Google Shape;375;p58" descr=""/>
          <p:cNvPicPr/>
          <p:nvPr/>
        </p:nvPicPr>
        <p:blipFill>
          <a:blip r:embed="rId4"/>
          <a:stretch/>
        </p:blipFill>
        <p:spPr>
          <a:xfrm>
            <a:off x="7551720" y="347040"/>
            <a:ext cx="1241280" cy="1241280"/>
          </a:xfrm>
          <a:prstGeom prst="rect">
            <a:avLst/>
          </a:prstGeom>
          <a:ln>
            <a:noFill/>
          </a:ln>
        </p:spPr>
      </p:pic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Flow (2014)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TextShape 2"/>
          <p:cNvSpPr txBox="1"/>
          <p:nvPr/>
        </p:nvSpPr>
        <p:spPr>
          <a:xfrm>
            <a:off x="782640" y="1560240"/>
            <a:ext cx="7578360" cy="2001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Flow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a static type checker by Facebook.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It is not a full programming language, but it involves a adding a combination of non-standard annotations and comments to your JavaScript.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Browsers can only execute JavaScript, so you must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transpile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Flow-annotated code to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Google Shape;382;p59" descr=""/>
          <p:cNvPicPr/>
          <p:nvPr/>
        </p:nvPicPr>
        <p:blipFill>
          <a:blip r:embed="rId2"/>
          <a:stretch/>
        </p:blipFill>
        <p:spPr>
          <a:xfrm>
            <a:off x="1312920" y="4348800"/>
            <a:ext cx="5258160" cy="2448720"/>
          </a:xfrm>
          <a:prstGeom prst="rect">
            <a:avLst/>
          </a:prstGeom>
          <a:ln>
            <a:noFill/>
          </a:ln>
        </p:spPr>
      </p:pic>
      <p:pic>
        <p:nvPicPr>
          <p:cNvPr id="286" name="Google Shape;383;p59" descr=""/>
          <p:cNvPicPr/>
          <p:nvPr/>
        </p:nvPicPr>
        <p:blipFill>
          <a:blip r:embed="rId3"/>
          <a:stretch/>
        </p:blipFill>
        <p:spPr>
          <a:xfrm>
            <a:off x="7141320" y="166680"/>
            <a:ext cx="1769040" cy="1769040"/>
          </a:xfrm>
          <a:prstGeom prst="rect">
            <a:avLst/>
          </a:prstGeom>
          <a:ln>
            <a:noFill/>
          </a:ln>
        </p:spPr>
      </p:pic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Closure compiler (2009)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TextShape 2"/>
          <p:cNvSpPr txBox="1"/>
          <p:nvPr/>
        </p:nvSpPr>
        <p:spPr>
          <a:xfrm>
            <a:off x="782640" y="1560240"/>
            <a:ext cx="7578360" cy="2001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Closure Compiler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is a command-line tool by Google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Transforms valid JavaScript into more efficient valid JavaScript.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Type information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closure annotations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 is specified in comments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9" name="Google Shape;390;p60" descr=""/>
          <p:cNvPicPr/>
          <p:nvPr/>
        </p:nvPicPr>
        <p:blipFill>
          <a:blip r:embed="rId3"/>
          <a:stretch/>
        </p:blipFill>
        <p:spPr>
          <a:xfrm>
            <a:off x="1312920" y="4151880"/>
            <a:ext cx="5733720" cy="2133360"/>
          </a:xfrm>
          <a:prstGeom prst="rect">
            <a:avLst/>
          </a:prstGeom>
          <a:ln>
            <a:noFill/>
          </a:ln>
        </p:spPr>
      </p:pic>
      <p:pic>
        <p:nvPicPr>
          <p:cNvPr id="290" name="Google Shape;391;p60" descr=""/>
          <p:cNvPicPr/>
          <p:nvPr/>
        </p:nvPicPr>
        <p:blipFill>
          <a:blip r:embed="rId4"/>
          <a:stretch/>
        </p:blipFill>
        <p:spPr>
          <a:xfrm>
            <a:off x="7816680" y="207000"/>
            <a:ext cx="1043280" cy="1043280"/>
          </a:xfrm>
          <a:prstGeom prst="rect">
            <a:avLst/>
          </a:prstGeom>
          <a:ln>
            <a:noFill/>
          </a:ln>
        </p:spPr>
      </p:pic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Accessibility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Missed topic: Accessible tech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TextShape 2"/>
          <p:cNvSpPr txBox="1"/>
          <p:nvPr/>
        </p:nvSpPr>
        <p:spPr>
          <a:xfrm>
            <a:off x="782640" y="1560240"/>
            <a:ext cx="7578360" cy="504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Technology should be accessible to </a:t>
            </a:r>
            <a:r>
              <a:rPr b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everyone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regardless of their abilities or disabilities.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0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Accessibility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(a11y): design of products, devices, services, or environments for people who experience disabilities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web is designed to be accessible, if you use it correctly.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For example: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Using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&lt;h1&gt;Heading&lt;/h1&gt;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instead of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&lt;div class="heading"&gt;Heading&lt;/div&gt;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will help a </a:t>
            </a:r>
            <a:r>
              <a:rPr b="0" lang="en-US" sz="20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screenreader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create an audio outline for the page, since a visually impaired person may not be able to skim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Making tech accessible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TextShape 2"/>
          <p:cNvSpPr txBox="1"/>
          <p:nvPr/>
        </p:nvSpPr>
        <p:spPr>
          <a:xfrm>
            <a:off x="782640" y="1560240"/>
            <a:ext cx="7578360" cy="504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Resources for accessibility: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MDN accessibility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ARIA: Accessible Rich Internet Applications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Google accessibility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4"/>
              </a:rPr>
              <a:t>Teach Access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/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5"/>
              </a:rPr>
              <a:t>Tutorial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6"/>
              </a:rPr>
              <a:t>Udacity course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7"/>
              </a:rPr>
              <a:t>Accessibility dev tools extension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Q: How do I stay up to date??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782640" y="1560240"/>
            <a:ext cx="7578360" cy="1182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A: This is the wrong question to ask.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Staying "up to date" is not that important.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TextShape 3"/>
          <p:cNvSpPr txBox="1"/>
          <p:nvPr/>
        </p:nvSpPr>
        <p:spPr>
          <a:xfrm>
            <a:off x="1296000" y="3168000"/>
            <a:ext cx="6192000" cy="288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Tech doesn't fundamentally change very often or very fast.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What next?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4102165 is a fundamentals course, meaning we covered the critical stuff, but we just scratched the surface.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We'll do a quick tour of the following: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sng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Topics you really-really-really ought to know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Topics you might find handy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Libraries and frameworks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Final suggestions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Topics you might find handy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Misc web topics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TextShape 2"/>
          <p:cNvSpPr txBox="1"/>
          <p:nvPr/>
        </p:nvSpPr>
        <p:spPr>
          <a:xfrm>
            <a:off x="782640" y="1560240"/>
            <a:ext cx="7578360" cy="5056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 few other topics that might be useful for you: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&lt;canvas&gt;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Allows you to draw graphics in a &lt;canvas&gt; tag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Uses more traditional, lower level graphics commands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3d support with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WebGL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Simple demo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;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4"/>
              </a:rPr>
              <a:t>complex demo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Canonical examples: Games; complex visualizations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5"/>
              </a:rPr>
              <a:t>WebSockets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/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6"/>
              </a:rPr>
              <a:t>Socket.io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Used for server -&gt; client messages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Canonical examples: Chat client; gaming; anything that has live updating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Misc web topics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TextShape 2"/>
          <p:cNvSpPr txBox="1"/>
          <p:nvPr/>
        </p:nvSpPr>
        <p:spPr>
          <a:xfrm>
            <a:off x="782640" y="1560240"/>
            <a:ext cx="7578360" cy="5056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CSS grid layout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final missing piece for CSS layout!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Not quite ready yet, but should be within the next year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Progressive web apps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An alternative to server-side rendering, single-page-app, and isometric web apps: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Design an "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app shell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 that loads first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Use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4"/>
              </a:rPr>
              <a:t>Service Workers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to cache content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Complex, but huge potential benefits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Publishing tools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Publishing static web pages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TextShape 2"/>
          <p:cNvSpPr txBox="1"/>
          <p:nvPr/>
        </p:nvSpPr>
        <p:spPr>
          <a:xfrm>
            <a:off x="782640" y="1560240"/>
            <a:ext cx="7578360" cy="5161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Domain name registration: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Reserves a custom URL: myawesomesite.com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But doesn't usually include web hosting; all you own is the name.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Web hosting: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Provides a location on the internet to upload files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Usually with some crummy URL, like http://bucket.s3-website-us-west-2.amazonaws.com/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Domain name registration and web hosting are sometimes provided by the same company, but not always.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Publishing static web pages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can register your own domain name through many companies: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Google Domains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Only domain name registration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Amazon S3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Only web hosting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Dreamhost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Domain name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and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web hosting options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4"/>
              </a:rPr>
              <a:t>GoDaddy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Domain name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and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web hosting options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5"/>
              </a:rPr>
              <a:t>Pchome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Domain name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Domain name registration is usually ~$12/year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Web hosting is usually ~$10/month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6"/>
              </a:rPr>
              <a:t>Amazon S3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significantly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cheaper (virtually free for low-traffic websites) but more complicated to set up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Publishing server-side code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TextShape 2"/>
          <p:cNvSpPr txBox="1"/>
          <p:nvPr/>
        </p:nvSpPr>
        <p:spPr>
          <a:xfrm>
            <a:off x="773640" y="136800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you want to host both a frontend and a backend, you need a web host that allows you to configure a server.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There are an immense number of options, with different levels of configuration. Here are some: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Heroku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Super easy to use, but offers less control. Also a lot more expensive.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AWS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Cheap, lots of options, but more complicated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Google Cloud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Basically the Target brand of AWS: Cheaper than AWS; as complex as AWS; fewer products than AWS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What next?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4102185 is a fundamentals course, meaning we covered the critical stuff, but we just scratched the surface.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We'll do a quick tour of the following: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sng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Topics you really-really-really ought to know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sng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Topics you might find handy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Libraries and frameworks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Final suggestions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Libraries and frameworks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New tech: Helpful, not necessary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Most new web technology makes your life easier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but is not necessary.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Examples: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let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async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/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await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CSS variables, etc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Everything* you want to do can already be done with the web technology available not just today, but 10 years ago.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*You know, within reason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Web libraries and frameworks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TextShape 2"/>
          <p:cNvSpPr txBox="1"/>
          <p:nvPr/>
        </p:nvSpPr>
        <p:spPr>
          <a:xfrm>
            <a:off x="773640" y="142128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 JavaScript library: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Code that is written by someone who is not you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Code that you import and call from your code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Course examples: ExpressJS, dancer.js, gsa-sheets,etc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 web framework: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 way of writing and deploying web applications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Usually involves a combination of command-line tools and libraries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Bigger than a library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didn't use a framework in course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Some web frameworks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Libraries: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jQuery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Frameworks: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AngularJS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Backbone.js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4"/>
              </a:rPr>
              <a:t>Bootstrap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5"/>
              </a:rPr>
              <a:t>Ember.js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6"/>
              </a:rPr>
              <a:t>ReactJS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7"/>
              </a:rPr>
              <a:t>Vue.js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8"/>
              </a:rPr>
              <a:t>Flask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(backend)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9"/>
              </a:rPr>
              <a:t>Ruby on Rails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(backend)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0"/>
              </a:rPr>
              <a:t>Django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(backend)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Using a framework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 4102165, we wrote frontends using raw, modern JavaScript.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Q: Should I use a framework or write apps using raw JavaScript?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Using a framework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 4102165, we wrote frontends using raw, modern JavaScript.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Q: Should I use a framework or write apps using raw JavaScript?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A: Depends on what it is.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Small apps don't need a framework.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Now that you know how to write apps without a framework, I suggest you learn how to use a framework.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Suggestion: Learn a framework!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 4102165, we learned how to write frontends without a framework.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Sometimes that's the right choice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Sometimes a framework is the right choice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Suggestion: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Your next step after 4102165 should be to learn a web framework.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Q: How do I learn how to use a framework?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A: Pick one and try.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Just try it out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TextShape 2"/>
          <p:cNvSpPr txBox="1"/>
          <p:nvPr/>
        </p:nvSpPr>
        <p:spPr>
          <a:xfrm>
            <a:off x="782640" y="1560240"/>
            <a:ext cx="7578360" cy="4965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General advice: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Go to the official website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Use the official website's tutorials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Like, actually follow along; don't just skim the docs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Then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build a small app of your own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on the framework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only way to "learn" a framework is to build something using it, beyond just following a tutorial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Suggestion: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Choose something you could build in 24 hours using the tech you already know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Most well-known frameworks have tutorials, excellent documentation, strong developer communities, etc.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Q: Which framework do I pick??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A: Doesn't really matter right now.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(If you've never used a framework, using *literally any of them* will be educational.)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9" name="Google Shape;522;p83" descr=""/>
          <p:cNvPicPr/>
          <p:nvPr/>
        </p:nvPicPr>
        <p:blipFill>
          <a:blip r:embed="rId1"/>
          <a:stretch/>
        </p:blipFill>
        <p:spPr>
          <a:xfrm>
            <a:off x="2588760" y="4434480"/>
            <a:ext cx="3966480" cy="203040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Fundamentals don't change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782640" y="1560240"/>
            <a:ext cx="7578360" cy="5071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Tech </a:t>
            </a:r>
            <a:r>
              <a:rPr b="0" i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doesn't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change that quickly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Much of Facebook is still written in PHP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Most of Google is written in Java and C++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will not (and should not) totally rewrite your codebase every year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Tons of parallel problems, patterns, etc across tech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Personal anecdote: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 learned web programming 20 years ago then didn't use it professionally for many years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It took me 1 week to "catch up" on new stuff… because they were all solutions to old problems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jQuery: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Don't use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jQuer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was built in 11 years ago when the web was in a much worse state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But now most of jQuery's features have native JS equivalents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onsolas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document.querySelector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onsolas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classList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ES6 classes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CSS animations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etc.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2" name="Google Shape;540;p86" descr=""/>
          <p:cNvPicPr/>
          <p:nvPr/>
        </p:nvPicPr>
        <p:blipFill>
          <a:blip r:embed="rId3"/>
          <a:stretch/>
        </p:blipFill>
        <p:spPr>
          <a:xfrm>
            <a:off x="6771240" y="4437360"/>
            <a:ext cx="2142720" cy="2142720"/>
          </a:xfrm>
          <a:prstGeom prst="rect">
            <a:avLst/>
          </a:prstGeom>
          <a:ln>
            <a:noFill/>
          </a:ln>
        </p:spPr>
      </p:pic>
    </p:spTree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jQuery: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Don't use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jQuery also provides cross-browser compatibility, but you should prefer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babel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for that.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Suggestion: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Only use jQuery if you're forced to, i.e. if you're working in a code base that already uses jQuery and you can't change it.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5" name="Google Shape;547;p87" descr=""/>
          <p:cNvPicPr/>
          <p:nvPr/>
        </p:nvPicPr>
        <p:blipFill>
          <a:blip r:embed="rId2"/>
          <a:stretch/>
        </p:blipFill>
        <p:spPr>
          <a:xfrm>
            <a:off x="1631880" y="5155920"/>
            <a:ext cx="1123920" cy="1123920"/>
          </a:xfrm>
          <a:prstGeom prst="rect">
            <a:avLst/>
          </a:prstGeom>
          <a:ln>
            <a:noFill/>
          </a:ln>
        </p:spPr>
      </p:pic>
      <p:sp>
        <p:nvSpPr>
          <p:cNvPr id="336" name="CustomShape 3"/>
          <p:cNvSpPr/>
          <p:nvPr/>
        </p:nvSpPr>
        <p:spPr>
          <a:xfrm>
            <a:off x="1468440" y="5072400"/>
            <a:ext cx="1543320" cy="154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144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4"/>
          <p:cNvSpPr/>
          <p:nvPr/>
        </p:nvSpPr>
        <p:spPr>
          <a:xfrm flipH="1">
            <a:off x="1415880" y="5063040"/>
            <a:ext cx="1635120" cy="163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144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38" name="Google Shape;550;p87" descr=""/>
          <p:cNvPicPr/>
          <p:nvPr/>
        </p:nvPicPr>
        <p:blipFill>
          <a:blip r:embed="rId3"/>
          <a:stretch/>
        </p:blipFill>
        <p:spPr>
          <a:xfrm>
            <a:off x="4139640" y="4905720"/>
            <a:ext cx="3171600" cy="1437840"/>
          </a:xfrm>
          <a:prstGeom prst="rect">
            <a:avLst/>
          </a:prstGeom>
          <a:ln>
            <a:noFill/>
          </a:ln>
        </p:spPr>
      </p:pic>
      <p:sp>
        <p:nvSpPr>
          <p:cNvPr id="339" name="CustomShape 5"/>
          <p:cNvSpPr/>
          <p:nvPr/>
        </p:nvSpPr>
        <p:spPr>
          <a:xfrm>
            <a:off x="3988080" y="4471920"/>
            <a:ext cx="3323160" cy="2143800"/>
          </a:xfrm>
          <a:prstGeom prst="ellipse">
            <a:avLst/>
          </a:prstGeom>
          <a:noFill/>
          <a:ln w="763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Bootstrap: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Don't use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782640" y="1560240"/>
            <a:ext cx="5841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Bootstrap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a *really heavyweight*, not-very-flexible set of default CSS styles and JavaScript components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Bootstrap is nice for what the name implies: bootstrapping a pretty, generic-looking website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However, Bootstrap is often used as a crutch by people who don't want to learn CSS.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2" name="Google Shape;558;p88" descr=""/>
          <p:cNvPicPr/>
          <p:nvPr/>
        </p:nvPicPr>
        <p:blipFill>
          <a:blip r:embed="rId2"/>
          <a:stretch/>
        </p:blipFill>
        <p:spPr>
          <a:xfrm>
            <a:off x="7034040" y="2231640"/>
            <a:ext cx="1714320" cy="1714320"/>
          </a:xfrm>
          <a:prstGeom prst="rect">
            <a:avLst/>
          </a:prstGeom>
          <a:ln>
            <a:noFill/>
          </a:ln>
        </p:spPr>
      </p:pic>
    </p:spTree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Bootstrap: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Don't use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TextShape 2"/>
          <p:cNvSpPr txBox="1"/>
          <p:nvPr/>
        </p:nvSpPr>
        <p:spPr>
          <a:xfrm>
            <a:off x="782640" y="1560240"/>
            <a:ext cx="7578360" cy="4694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Suggestion: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Avoid Bootstrap: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It is *really* hard to debug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Learn and use raw CSS: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Use CSS flexbox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Use CSS grid when it's ready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Hire a designer to make your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website look nice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5" name="Google Shape;565;p89" descr=""/>
          <p:cNvPicPr/>
          <p:nvPr/>
        </p:nvPicPr>
        <p:blipFill>
          <a:blip r:embed="rId1"/>
          <a:stretch/>
        </p:blipFill>
        <p:spPr>
          <a:xfrm>
            <a:off x="7867800" y="2377080"/>
            <a:ext cx="1109160" cy="1109160"/>
          </a:xfrm>
          <a:prstGeom prst="rect">
            <a:avLst/>
          </a:prstGeom>
          <a:ln>
            <a:noFill/>
          </a:ln>
        </p:spPr>
      </p:pic>
      <p:sp>
        <p:nvSpPr>
          <p:cNvPr id="346" name="CustomShape 3"/>
          <p:cNvSpPr/>
          <p:nvPr/>
        </p:nvSpPr>
        <p:spPr>
          <a:xfrm>
            <a:off x="7930080" y="2408040"/>
            <a:ext cx="1046880" cy="104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144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4"/>
          <p:cNvSpPr/>
          <p:nvPr/>
        </p:nvSpPr>
        <p:spPr>
          <a:xfrm flipH="1">
            <a:off x="7894440" y="2401920"/>
            <a:ext cx="1109520" cy="110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144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8" name="Google Shape;568;p89" descr=""/>
          <p:cNvPicPr/>
          <p:nvPr/>
        </p:nvPicPr>
        <p:blipFill>
          <a:blip r:embed="rId2"/>
          <a:stretch/>
        </p:blipFill>
        <p:spPr>
          <a:xfrm>
            <a:off x="6218280" y="4111560"/>
            <a:ext cx="2142720" cy="2142720"/>
          </a:xfrm>
          <a:prstGeom prst="rect">
            <a:avLst/>
          </a:prstGeom>
          <a:ln>
            <a:noFill/>
          </a:ln>
        </p:spPr>
      </p:pic>
      <p:sp>
        <p:nvSpPr>
          <p:cNvPr id="349" name="CustomShape 5"/>
          <p:cNvSpPr/>
          <p:nvPr/>
        </p:nvSpPr>
        <p:spPr>
          <a:xfrm>
            <a:off x="5790240" y="3871080"/>
            <a:ext cx="2919600" cy="2652840"/>
          </a:xfrm>
          <a:prstGeom prst="ellipse">
            <a:avLst/>
          </a:prstGeom>
          <a:noFill/>
          <a:ln w="763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ReactJS: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Good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with some issues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ReactJS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a fairly lightweight frontend framework.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Uses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JSX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which mixes JavaScript and HTML-looking syntax: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2" name="Google Shape;576;p90" descr=""/>
          <p:cNvPicPr/>
          <p:nvPr/>
        </p:nvPicPr>
        <p:blipFill>
          <a:blip r:embed="rId3"/>
          <a:stretch/>
        </p:blipFill>
        <p:spPr>
          <a:xfrm>
            <a:off x="918360" y="3550680"/>
            <a:ext cx="4839120" cy="3218040"/>
          </a:xfrm>
          <a:prstGeom prst="rect">
            <a:avLst/>
          </a:prstGeom>
          <a:ln>
            <a:noFill/>
          </a:ln>
        </p:spPr>
      </p:pic>
      <p:pic>
        <p:nvPicPr>
          <p:cNvPr id="353" name="Google Shape;577;p90" descr=""/>
          <p:cNvPicPr/>
          <p:nvPr/>
        </p:nvPicPr>
        <p:blipFill>
          <a:blip r:embed="rId4"/>
          <a:stretch/>
        </p:blipFill>
        <p:spPr>
          <a:xfrm>
            <a:off x="918360" y="2689560"/>
            <a:ext cx="6171840" cy="761760"/>
          </a:xfrm>
          <a:prstGeom prst="rect">
            <a:avLst/>
          </a:prstGeom>
          <a:ln>
            <a:noFill/>
          </a:ln>
        </p:spPr>
      </p:pic>
      <p:pic>
        <p:nvPicPr>
          <p:cNvPr id="354" name="Google Shape;578;p90" descr=""/>
          <p:cNvPicPr/>
          <p:nvPr/>
        </p:nvPicPr>
        <p:blipFill>
          <a:blip r:embed="rId5"/>
          <a:stretch/>
        </p:blipFill>
        <p:spPr>
          <a:xfrm>
            <a:off x="6065640" y="3722760"/>
            <a:ext cx="2451960" cy="2177280"/>
          </a:xfrm>
          <a:prstGeom prst="rect">
            <a:avLst/>
          </a:prstGeom>
          <a:ln>
            <a:noFill/>
          </a:ln>
        </p:spPr>
      </p:pic>
    </p:spTree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ReactJS: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Good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with some issues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TextShape 2"/>
          <p:cNvSpPr txBox="1"/>
          <p:nvPr/>
        </p:nvSpPr>
        <p:spPr>
          <a:xfrm>
            <a:off x="782640" y="1560240"/>
            <a:ext cx="786852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Overall take: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ReactJS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very good!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But there are some major open issues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E.g.: How to deal with global state (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Redux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a very popular library to use in conjunction with ReactJS, but it counteracts React's state model)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Suggestion: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Learn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ReactJS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and make your own judgement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Use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4"/>
              </a:rPr>
              <a:t>create-react-app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you decide to use Redux, watch the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5"/>
              </a:rPr>
              <a:t>A+ video series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and don't try to read the indecipherable documentation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Ruby on Rails: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TextShape 2"/>
          <p:cNvSpPr txBox="1"/>
          <p:nvPr/>
        </p:nvSpPr>
        <p:spPr>
          <a:xfrm>
            <a:off x="782640" y="1560240"/>
            <a:ext cx="786852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Overall take: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Ruby on Rails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great for what it 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But it is very heavyweight: not much room for customization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Prefer lighter weight server-side frameworks, as do most developers these days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Suggestion: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Low-priority: Try a tutorial for RoR or one of its many clones (Django, etc)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9" name="Google Shape;591;p92" descr=""/>
          <p:cNvPicPr/>
          <p:nvPr/>
        </p:nvPicPr>
        <p:blipFill>
          <a:blip r:embed="rId2"/>
          <a:stretch/>
        </p:blipFill>
        <p:spPr>
          <a:xfrm>
            <a:off x="7376400" y="734040"/>
            <a:ext cx="1506600" cy="1513440"/>
          </a:xfrm>
          <a:prstGeom prst="rect">
            <a:avLst/>
          </a:prstGeom>
          <a:ln>
            <a:noFill/>
          </a:ln>
        </p:spPr>
      </p:pic>
    </p:spTree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Recap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MUST-dos: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Learn server-side testing, if you are ever going to launch a server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SHOULD-dos: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Use browserify or WebPack for JS bundling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Use babeljs with browserify or WebPack for older browser support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SHOULD-try: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Pick a web framework and learn 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Recap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DON'T-dos: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Don't use jQuery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Don't use Bootstrap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Don't unnecessarily complicate your tech stack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Don't be afraid of new libraries/tools/frameworks.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they are good, they make your life easier, not harder!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On the horizon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TextShape 2"/>
          <p:cNvSpPr txBox="1"/>
          <p:nvPr/>
        </p:nvSpPr>
        <p:spPr>
          <a:xfrm>
            <a:off x="782640" y="1560240"/>
            <a:ext cx="7578360" cy="5297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Keep an eye out for: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Public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/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private fields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 ES6 classes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ES6 Modules /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4"/>
              </a:rPr>
              <a:t>import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5"/>
              </a:rPr>
              <a:t>Custom elements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More broadly: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6"/>
              </a:rPr>
              <a:t>W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7"/>
              </a:rPr>
              <a:t>eb components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Watch the discussions around web app architecture: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Isometric / universal websites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Progressive web apps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Progressive loading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The real question to ask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782640" y="1560240"/>
            <a:ext cx="7578360" cy="504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Also: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Many new libraries are bad.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Literally anyone can post a library on npm - there is no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Most libraries on npm are therefore garbage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Even popular libraries can be poorly written.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 the real question to ask: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How do I distinguish good web technology from bad web technology?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Everyone's 2nd favorite question for the web: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624;p98" descr=""/>
          <p:cNvPicPr/>
          <p:nvPr/>
        </p:nvPicPr>
        <p:blipFill>
          <a:blip r:embed="rId1"/>
          <a:stretch/>
        </p:blipFill>
        <p:spPr>
          <a:xfrm>
            <a:off x="139680" y="956160"/>
            <a:ext cx="3550680" cy="2202480"/>
          </a:xfrm>
          <a:prstGeom prst="rect">
            <a:avLst/>
          </a:prstGeom>
          <a:ln>
            <a:noFill/>
          </a:ln>
        </p:spPr>
      </p:pic>
      <p:pic>
        <p:nvPicPr>
          <p:cNvPr id="368" name="Google Shape;625;p98" descr=""/>
          <p:cNvPicPr/>
          <p:nvPr/>
        </p:nvPicPr>
        <p:blipFill>
          <a:blip r:embed="rId2"/>
          <a:stretch/>
        </p:blipFill>
        <p:spPr>
          <a:xfrm>
            <a:off x="3890520" y="1052640"/>
            <a:ext cx="4685400" cy="819720"/>
          </a:xfrm>
          <a:prstGeom prst="rect">
            <a:avLst/>
          </a:prstGeom>
          <a:ln>
            <a:noFill/>
          </a:ln>
        </p:spPr>
      </p:pic>
      <p:pic>
        <p:nvPicPr>
          <p:cNvPr id="369" name="Google Shape;626;p98" descr=""/>
          <p:cNvPicPr/>
          <p:nvPr/>
        </p:nvPicPr>
        <p:blipFill>
          <a:blip r:embed="rId3"/>
          <a:stretch/>
        </p:blipFill>
        <p:spPr>
          <a:xfrm>
            <a:off x="246600" y="4076280"/>
            <a:ext cx="3646080" cy="1027800"/>
          </a:xfrm>
          <a:prstGeom prst="rect">
            <a:avLst/>
          </a:prstGeom>
          <a:ln>
            <a:noFill/>
          </a:ln>
        </p:spPr>
      </p:pic>
      <p:pic>
        <p:nvPicPr>
          <p:cNvPr id="370" name="Google Shape;627;p98" descr=""/>
          <p:cNvPicPr/>
          <p:nvPr/>
        </p:nvPicPr>
        <p:blipFill>
          <a:blip r:embed="rId4"/>
          <a:stretch/>
        </p:blipFill>
        <p:spPr>
          <a:xfrm>
            <a:off x="152280" y="5104440"/>
            <a:ext cx="7313400" cy="686520"/>
          </a:xfrm>
          <a:prstGeom prst="rect">
            <a:avLst/>
          </a:prstGeom>
          <a:ln>
            <a:noFill/>
          </a:ln>
        </p:spPr>
      </p:pic>
      <p:pic>
        <p:nvPicPr>
          <p:cNvPr id="371" name="Google Shape;628;p98" descr=""/>
          <p:cNvPicPr/>
          <p:nvPr/>
        </p:nvPicPr>
        <p:blipFill>
          <a:blip r:embed="rId5"/>
          <a:srcRect l="0" t="0" r="65750" b="71213"/>
          <a:stretch/>
        </p:blipFill>
        <p:spPr>
          <a:xfrm>
            <a:off x="4929840" y="4473000"/>
            <a:ext cx="3646080" cy="462960"/>
          </a:xfrm>
          <a:prstGeom prst="rect">
            <a:avLst/>
          </a:prstGeom>
          <a:ln>
            <a:noFill/>
          </a:ln>
        </p:spPr>
      </p:pic>
      <p:pic>
        <p:nvPicPr>
          <p:cNvPr id="372" name="Google Shape;629;p98" descr=""/>
          <p:cNvPicPr/>
          <p:nvPr/>
        </p:nvPicPr>
        <p:blipFill>
          <a:blip r:embed="rId6"/>
          <a:stretch/>
        </p:blipFill>
        <p:spPr>
          <a:xfrm>
            <a:off x="3705120" y="2085480"/>
            <a:ext cx="2926440" cy="374760"/>
          </a:xfrm>
          <a:prstGeom prst="rect">
            <a:avLst/>
          </a:prstGeom>
          <a:ln>
            <a:noFill/>
          </a:ln>
        </p:spPr>
      </p:pic>
      <p:pic>
        <p:nvPicPr>
          <p:cNvPr id="373" name="Google Shape;630;p98" descr=""/>
          <p:cNvPicPr/>
          <p:nvPr/>
        </p:nvPicPr>
        <p:blipFill>
          <a:blip r:embed="rId7"/>
          <a:stretch/>
        </p:blipFill>
        <p:spPr>
          <a:xfrm>
            <a:off x="6750720" y="2487240"/>
            <a:ext cx="1825200" cy="374760"/>
          </a:xfrm>
          <a:prstGeom prst="rect">
            <a:avLst/>
          </a:prstGeom>
          <a:ln>
            <a:noFill/>
          </a:ln>
        </p:spPr>
      </p:pic>
      <p:pic>
        <p:nvPicPr>
          <p:cNvPr id="374" name="Google Shape;631;p98" descr=""/>
          <p:cNvPicPr/>
          <p:nvPr/>
        </p:nvPicPr>
        <p:blipFill>
          <a:blip r:embed="rId8"/>
          <a:stretch/>
        </p:blipFill>
        <p:spPr>
          <a:xfrm>
            <a:off x="4146480" y="3690720"/>
            <a:ext cx="4862160" cy="613440"/>
          </a:xfrm>
          <a:prstGeom prst="rect">
            <a:avLst/>
          </a:prstGeom>
          <a:ln>
            <a:noFill/>
          </a:ln>
        </p:spPr>
      </p:pic>
      <p:pic>
        <p:nvPicPr>
          <p:cNvPr id="375" name="Google Shape;632;p98" descr=""/>
          <p:cNvPicPr/>
          <p:nvPr/>
        </p:nvPicPr>
        <p:blipFill>
          <a:blip r:embed="rId9"/>
          <a:stretch/>
        </p:blipFill>
        <p:spPr>
          <a:xfrm>
            <a:off x="246600" y="3544920"/>
            <a:ext cx="2963520" cy="462960"/>
          </a:xfrm>
          <a:prstGeom prst="rect">
            <a:avLst/>
          </a:prstGeom>
          <a:ln>
            <a:noFill/>
          </a:ln>
        </p:spPr>
      </p:pic>
    </p:spTree>
  </p:cSld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Q: Which library/tool/language/platform is going to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win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?????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7" name="Google Shape;638;p99" descr=""/>
          <p:cNvPicPr/>
          <p:nvPr/>
        </p:nvPicPr>
        <p:blipFill>
          <a:blip r:embed="rId1"/>
          <a:stretch/>
        </p:blipFill>
        <p:spPr>
          <a:xfrm>
            <a:off x="139680" y="346680"/>
            <a:ext cx="3550680" cy="2202480"/>
          </a:xfrm>
          <a:prstGeom prst="rect">
            <a:avLst/>
          </a:prstGeom>
          <a:ln>
            <a:noFill/>
          </a:ln>
        </p:spPr>
      </p:pic>
      <p:pic>
        <p:nvPicPr>
          <p:cNvPr id="378" name="Google Shape;639;p99" descr=""/>
          <p:cNvPicPr/>
          <p:nvPr/>
        </p:nvPicPr>
        <p:blipFill>
          <a:blip r:embed="rId2"/>
          <a:stretch/>
        </p:blipFill>
        <p:spPr>
          <a:xfrm>
            <a:off x="3890520" y="443160"/>
            <a:ext cx="4685400" cy="819720"/>
          </a:xfrm>
          <a:prstGeom prst="rect">
            <a:avLst/>
          </a:prstGeom>
          <a:ln>
            <a:noFill/>
          </a:ln>
        </p:spPr>
      </p:pic>
      <p:pic>
        <p:nvPicPr>
          <p:cNvPr id="379" name="Google Shape;640;p99" descr=""/>
          <p:cNvPicPr/>
          <p:nvPr/>
        </p:nvPicPr>
        <p:blipFill>
          <a:blip r:embed="rId3"/>
          <a:stretch/>
        </p:blipFill>
        <p:spPr>
          <a:xfrm>
            <a:off x="246600" y="4990680"/>
            <a:ext cx="3646080" cy="1027800"/>
          </a:xfrm>
          <a:prstGeom prst="rect">
            <a:avLst/>
          </a:prstGeom>
          <a:ln>
            <a:noFill/>
          </a:ln>
        </p:spPr>
      </p:pic>
      <p:pic>
        <p:nvPicPr>
          <p:cNvPr id="380" name="Google Shape;641;p99" descr=""/>
          <p:cNvPicPr/>
          <p:nvPr/>
        </p:nvPicPr>
        <p:blipFill>
          <a:blip r:embed="rId4"/>
          <a:stretch/>
        </p:blipFill>
        <p:spPr>
          <a:xfrm>
            <a:off x="152280" y="6018840"/>
            <a:ext cx="7313400" cy="686520"/>
          </a:xfrm>
          <a:prstGeom prst="rect">
            <a:avLst/>
          </a:prstGeom>
          <a:ln>
            <a:noFill/>
          </a:ln>
        </p:spPr>
      </p:pic>
      <p:pic>
        <p:nvPicPr>
          <p:cNvPr id="381" name="Google Shape;642;p99" descr=""/>
          <p:cNvPicPr/>
          <p:nvPr/>
        </p:nvPicPr>
        <p:blipFill>
          <a:blip r:embed="rId5"/>
          <a:srcRect l="0" t="0" r="65750" b="71213"/>
          <a:stretch/>
        </p:blipFill>
        <p:spPr>
          <a:xfrm>
            <a:off x="4929840" y="5387400"/>
            <a:ext cx="3646080" cy="462960"/>
          </a:xfrm>
          <a:prstGeom prst="rect">
            <a:avLst/>
          </a:prstGeom>
          <a:ln>
            <a:noFill/>
          </a:ln>
        </p:spPr>
      </p:pic>
      <p:pic>
        <p:nvPicPr>
          <p:cNvPr id="382" name="Google Shape;643;p99" descr=""/>
          <p:cNvPicPr/>
          <p:nvPr/>
        </p:nvPicPr>
        <p:blipFill>
          <a:blip r:embed="rId6"/>
          <a:stretch/>
        </p:blipFill>
        <p:spPr>
          <a:xfrm>
            <a:off x="3705120" y="1476000"/>
            <a:ext cx="2926440" cy="374760"/>
          </a:xfrm>
          <a:prstGeom prst="rect">
            <a:avLst/>
          </a:prstGeom>
          <a:ln>
            <a:noFill/>
          </a:ln>
        </p:spPr>
      </p:pic>
      <p:pic>
        <p:nvPicPr>
          <p:cNvPr id="383" name="Google Shape;644;p99" descr=""/>
          <p:cNvPicPr/>
          <p:nvPr/>
        </p:nvPicPr>
        <p:blipFill>
          <a:blip r:embed="rId7"/>
          <a:stretch/>
        </p:blipFill>
        <p:spPr>
          <a:xfrm>
            <a:off x="6750720" y="1877760"/>
            <a:ext cx="1825200" cy="374760"/>
          </a:xfrm>
          <a:prstGeom prst="rect">
            <a:avLst/>
          </a:prstGeom>
          <a:ln>
            <a:noFill/>
          </a:ln>
        </p:spPr>
      </p:pic>
      <p:pic>
        <p:nvPicPr>
          <p:cNvPr id="384" name="Google Shape;645;p99" descr=""/>
          <p:cNvPicPr/>
          <p:nvPr/>
        </p:nvPicPr>
        <p:blipFill>
          <a:blip r:embed="rId8"/>
          <a:stretch/>
        </p:blipFill>
        <p:spPr>
          <a:xfrm>
            <a:off x="4146480" y="4605120"/>
            <a:ext cx="4862160" cy="613440"/>
          </a:xfrm>
          <a:prstGeom prst="rect">
            <a:avLst/>
          </a:prstGeom>
          <a:ln>
            <a:noFill/>
          </a:ln>
        </p:spPr>
      </p:pic>
      <p:pic>
        <p:nvPicPr>
          <p:cNvPr id="385" name="Google Shape;646;p99" descr=""/>
          <p:cNvPicPr/>
          <p:nvPr/>
        </p:nvPicPr>
        <p:blipFill>
          <a:blip r:embed="rId9"/>
          <a:stretch/>
        </p:blipFill>
        <p:spPr>
          <a:xfrm>
            <a:off x="246600" y="4459320"/>
            <a:ext cx="2963520" cy="462960"/>
          </a:xfrm>
          <a:prstGeom prst="rect">
            <a:avLst/>
          </a:prstGeom>
          <a:ln>
            <a:noFill/>
          </a:ln>
        </p:spPr>
      </p:pic>
    </p:spTree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A: Wrong question.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CS is not a competitive sport.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TextShape 2"/>
          <p:cNvSpPr txBox="1"/>
          <p:nvPr/>
        </p:nvSpPr>
        <p:spPr>
          <a:xfrm>
            <a:off x="782640" y="1560240"/>
            <a:ext cx="7578360" cy="5161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Not everything is a dominance hierarchy.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Not everything is a dominance hierarchy.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Not everything is a dominance hierarchy.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Not everything is a dominance hierarchy.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Not everything is a dominance hierarchy.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JavaScript libraries are not at war.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Multiple things can be good.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Learning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any good library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valuable, even if it's not in its absolute height of popularity.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 great way to improve your software engineering skills: Studying other people's designs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Better questions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Does this library solve the problems that I care about?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Is this library production-ready?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Does it have prominent clients?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Does it work at scale?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Has it worked out most of its bugs?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Is this library under active development?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Does it </a:t>
            </a:r>
            <a:r>
              <a:rPr b="0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need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work?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How easy is it to find documentation/StackOverflow results for this library?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Does it </a:t>
            </a:r>
            <a:r>
              <a:rPr b="0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need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documentation/help pages?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Final advice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Staying up to date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TextShape 2"/>
          <p:cNvSpPr txBox="1"/>
          <p:nvPr/>
        </p:nvSpPr>
        <p:spPr>
          <a:xfrm>
            <a:off x="845640" y="158400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With all the caveats aside: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Q: "How do you stay up to date on web stuff?"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Staying up to date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With all the caveats aside: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Q: "How do you stay up to date on web stuff?"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A: Read the internet! But tread carefully: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6" name="Google Shape;681;p105" descr=""/>
          <p:cNvPicPr/>
          <p:nvPr/>
        </p:nvPicPr>
        <p:blipFill>
          <a:blip r:embed="rId1"/>
          <a:stretch/>
        </p:blipFill>
        <p:spPr>
          <a:xfrm>
            <a:off x="1519560" y="3230640"/>
            <a:ext cx="6104880" cy="3204720"/>
          </a:xfrm>
          <a:prstGeom prst="rect">
            <a:avLst/>
          </a:prstGeom>
          <a:ln>
            <a:noFill/>
          </a:ln>
        </p:spPr>
      </p:pic>
    </p:spTree>
  </p:cSld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Garbage piles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Do not trust: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Comment sections of Reddit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Comment sections of Hacker News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Comment sections of any website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Medium articles by randos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 my experience, these are far too often full of posturing, gross misinformation, terrible opinions based on little-to-no facts, etc.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9" name="Google Shape;688;p106" descr=""/>
          <p:cNvPicPr/>
          <p:nvPr/>
        </p:nvPicPr>
        <p:blipFill>
          <a:blip r:embed="rId1"/>
          <a:stretch/>
        </p:blipFill>
        <p:spPr>
          <a:xfrm>
            <a:off x="5780160" y="1560240"/>
            <a:ext cx="3275640" cy="245340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19;p23" descr=""/>
          <p:cNvPicPr/>
          <p:nvPr/>
        </p:nvPicPr>
        <p:blipFill>
          <a:blip r:embed="rId1"/>
          <a:stretch/>
        </p:blipFill>
        <p:spPr>
          <a:xfrm>
            <a:off x="1033200" y="1521720"/>
            <a:ext cx="7143120" cy="3180600"/>
          </a:xfrm>
          <a:prstGeom prst="rect">
            <a:avLst/>
          </a:prstGeom>
          <a:ln>
            <a:noFill/>
          </a:ln>
        </p:spPr>
      </p:pic>
      <p:sp>
        <p:nvSpPr>
          <p:cNvPr id="167" name="CustomShape 1"/>
          <p:cNvSpPr/>
          <p:nvPr/>
        </p:nvSpPr>
        <p:spPr>
          <a:xfrm>
            <a:off x="694080" y="4854960"/>
            <a:ext cx="7821360" cy="192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Either: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have enough knowledge to be able to decide whether a tool or technology is beneficial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782640" y="347040"/>
            <a:ext cx="494460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Choosing good tools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Hit-and-miss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Usually works, but sometimes poor style / not best practice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StackOverflow answers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W3C schools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Programming YouTube videos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Better opinions than most, but sometimes still trash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Quora answers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Good web resources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Reliable websites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Google Web Fundamentals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2"/>
              </a:rPr>
              <a:t>Mozilla hacks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Prominent JavaScript accounts/people on Twitter, e.g.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3"/>
              </a:rPr>
              <a:t>NodeJS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4"/>
              </a:rPr>
              <a:t>Sarah Drasner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5"/>
              </a:rPr>
              <a:t>Suz Hinton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6"/>
              </a:rPr>
              <a:t>Sebastian Markbåge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7"/>
              </a:rPr>
              <a:t>Henry Zhu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8"/>
              </a:rPr>
              <a:t>Dan Abramov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9"/>
              </a:rPr>
              <a:t>David Walsh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Official documentation: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0"/>
              </a:rPr>
              <a:t>HTML WHATWG spec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/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1"/>
              </a:rPr>
              <a:t>HTML W3C spec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2"/>
              </a:rPr>
              <a:t>EcmaScript status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/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3"/>
              </a:rPr>
              <a:t>spec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Write code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The only way to get better at web programming is to write lots and lots of code.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Become a software engineer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Work with software engineers who are better than you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Write simple side projects to learn new tech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Suggestion: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Choose a project you know you could finish in 1 day - 1 week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lang="en-US" sz="3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You can do it!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Thank you!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zh-CN</dc:language>
  <cp:lastModifiedBy>jjean</cp:lastModifiedBy>
  <dcterms:modified xsi:type="dcterms:W3CDTF">2019-06-12T22:30:57Z</dcterms:modified>
  <cp:revision>17</cp:revision>
  <dc:subject/>
  <dc:title/>
</cp:coreProperties>
</file>